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9" r:id="rId4"/>
    <p:sldId id="268" r:id="rId5"/>
  </p:sldIdLst>
  <p:sldSz cx="12192000" cy="9144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FF00"/>
    <a:srgbClr val="333333"/>
    <a:srgbClr val="FF00FF"/>
    <a:srgbClr val="008000"/>
    <a:srgbClr val="000066"/>
    <a:srgbClr val="66CCFF"/>
    <a:srgbClr val="003300"/>
    <a:srgbClr val="003399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84" y="-84"/>
      </p:cViewPr>
      <p:guideLst>
        <p:guide orient="horz" pos="288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840569"/>
            <a:ext cx="103632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5181600"/>
            <a:ext cx="85344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812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25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38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512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640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768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6896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024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03329-9483-4E23-A736-852497D82170}" type="datetimeFigureOut">
              <a:rPr lang="ru-RU" smtClean="0"/>
              <a:pPr/>
              <a:t>26.11.2025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27E03-2400-47F1-BC1B-D21B69393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03329-9483-4E23-A736-852497D82170}" type="datetimeFigureOut">
              <a:rPr lang="ru-RU" smtClean="0"/>
              <a:pPr/>
              <a:t>26.11.2025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27E03-2400-47F1-BC1B-D21B69393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366186"/>
            <a:ext cx="274320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366186"/>
            <a:ext cx="802640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03329-9483-4E23-A736-852497D82170}" type="datetimeFigureOut">
              <a:rPr lang="ru-RU" smtClean="0"/>
              <a:pPr/>
              <a:t>26.11.2025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27E03-2400-47F1-BC1B-D21B69393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03329-9483-4E23-A736-852497D82170}" type="datetimeFigureOut">
              <a:rPr lang="ru-RU" smtClean="0"/>
              <a:pPr/>
              <a:t>26.11.2025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27E03-2400-47F1-BC1B-D21B69393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5875867"/>
            <a:ext cx="10363200" cy="1816100"/>
          </a:xfrm>
        </p:spPr>
        <p:txBody>
          <a:bodyPr anchor="t"/>
          <a:lstStyle>
            <a:lvl1pPr algn="l">
              <a:defRPr sz="7111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3875619"/>
            <a:ext cx="10363200" cy="2000249"/>
          </a:xfrm>
        </p:spPr>
        <p:txBody>
          <a:bodyPr anchor="b"/>
          <a:lstStyle>
            <a:lvl1pPr marL="0" indent="0">
              <a:buNone/>
              <a:defRPr sz="3556">
                <a:solidFill>
                  <a:schemeClr val="tx1">
                    <a:tint val="75000"/>
                  </a:schemeClr>
                </a:solidFill>
              </a:defRPr>
            </a:lvl1pPr>
            <a:lvl2pPr marL="81281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2pPr>
            <a:lvl3pPr marL="1625620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3pPr>
            <a:lvl4pPr marL="2438430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4pPr>
            <a:lvl5pPr marL="3251241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5pPr>
            <a:lvl6pPr marL="4064051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6pPr>
            <a:lvl7pPr marL="4876861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7pPr>
            <a:lvl8pPr marL="5689671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8pPr>
            <a:lvl9pPr marL="6502481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03329-9483-4E23-A736-852497D82170}" type="datetimeFigureOut">
              <a:rPr lang="ru-RU" smtClean="0"/>
              <a:pPr/>
              <a:t>26.11.2025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27E03-2400-47F1-BC1B-D21B69393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2133602"/>
            <a:ext cx="5384800" cy="6034617"/>
          </a:xfrm>
        </p:spPr>
        <p:txBody>
          <a:bodyPr/>
          <a:lstStyle>
            <a:lvl1pPr>
              <a:defRPr sz="4978"/>
            </a:lvl1pPr>
            <a:lvl2pPr>
              <a:defRPr sz="4267"/>
            </a:lvl2pPr>
            <a:lvl3pPr>
              <a:defRPr sz="3556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2133602"/>
            <a:ext cx="5384800" cy="6034617"/>
          </a:xfrm>
        </p:spPr>
        <p:txBody>
          <a:bodyPr/>
          <a:lstStyle>
            <a:lvl1pPr>
              <a:defRPr sz="4978"/>
            </a:lvl1pPr>
            <a:lvl2pPr>
              <a:defRPr sz="4267"/>
            </a:lvl2pPr>
            <a:lvl3pPr>
              <a:defRPr sz="3556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03329-9483-4E23-A736-852497D82170}" type="datetimeFigureOut">
              <a:rPr lang="ru-RU" smtClean="0"/>
              <a:pPr/>
              <a:t>26.11.2025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27E03-2400-47F1-BC1B-D21B69393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1" y="2046817"/>
            <a:ext cx="5386917" cy="853016"/>
          </a:xfrm>
        </p:spPr>
        <p:txBody>
          <a:bodyPr anchor="b"/>
          <a:lstStyle>
            <a:lvl1pPr marL="0" indent="0">
              <a:buNone/>
              <a:defRPr sz="4267" b="1"/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1" y="2899833"/>
            <a:ext cx="5386917" cy="5268384"/>
          </a:xfrm>
        </p:spPr>
        <p:txBody>
          <a:bodyPr/>
          <a:lstStyle>
            <a:lvl1pPr>
              <a:defRPr sz="4267"/>
            </a:lvl1pPr>
            <a:lvl2pPr>
              <a:defRPr sz="3556"/>
            </a:lvl2pPr>
            <a:lvl3pPr>
              <a:defRPr sz="3200"/>
            </a:lvl3pPr>
            <a:lvl4pPr>
              <a:defRPr sz="2844"/>
            </a:lvl4pPr>
            <a:lvl5pPr>
              <a:defRPr sz="2844"/>
            </a:lvl5pPr>
            <a:lvl6pPr>
              <a:defRPr sz="2844"/>
            </a:lvl6pPr>
            <a:lvl7pPr>
              <a:defRPr sz="2844"/>
            </a:lvl7pPr>
            <a:lvl8pPr>
              <a:defRPr sz="2844"/>
            </a:lvl8pPr>
            <a:lvl9pPr>
              <a:defRPr sz="2844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2046817"/>
            <a:ext cx="5389033" cy="853016"/>
          </a:xfrm>
        </p:spPr>
        <p:txBody>
          <a:bodyPr anchor="b"/>
          <a:lstStyle>
            <a:lvl1pPr marL="0" indent="0">
              <a:buNone/>
              <a:defRPr sz="4267" b="1"/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899833"/>
            <a:ext cx="5389033" cy="5268384"/>
          </a:xfrm>
        </p:spPr>
        <p:txBody>
          <a:bodyPr/>
          <a:lstStyle>
            <a:lvl1pPr>
              <a:defRPr sz="4267"/>
            </a:lvl1pPr>
            <a:lvl2pPr>
              <a:defRPr sz="3556"/>
            </a:lvl2pPr>
            <a:lvl3pPr>
              <a:defRPr sz="3200"/>
            </a:lvl3pPr>
            <a:lvl4pPr>
              <a:defRPr sz="2844"/>
            </a:lvl4pPr>
            <a:lvl5pPr>
              <a:defRPr sz="2844"/>
            </a:lvl5pPr>
            <a:lvl6pPr>
              <a:defRPr sz="2844"/>
            </a:lvl6pPr>
            <a:lvl7pPr>
              <a:defRPr sz="2844"/>
            </a:lvl7pPr>
            <a:lvl8pPr>
              <a:defRPr sz="2844"/>
            </a:lvl8pPr>
            <a:lvl9pPr>
              <a:defRPr sz="2844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03329-9483-4E23-A736-852497D82170}" type="datetimeFigureOut">
              <a:rPr lang="ru-RU" smtClean="0"/>
              <a:pPr/>
              <a:t>26.11.2025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27E03-2400-47F1-BC1B-D21B69393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03329-9483-4E23-A736-852497D82170}" type="datetimeFigureOut">
              <a:rPr lang="ru-RU" smtClean="0"/>
              <a:pPr/>
              <a:t>26.11.2025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27E03-2400-47F1-BC1B-D21B69393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03329-9483-4E23-A736-852497D82170}" type="datetimeFigureOut">
              <a:rPr lang="ru-RU" smtClean="0"/>
              <a:pPr/>
              <a:t>26.11.2025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27E03-2400-47F1-BC1B-D21B69393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364067"/>
            <a:ext cx="4011084" cy="1549400"/>
          </a:xfrm>
        </p:spPr>
        <p:txBody>
          <a:bodyPr anchor="b"/>
          <a:lstStyle>
            <a:lvl1pPr algn="l">
              <a:defRPr sz="3556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364068"/>
            <a:ext cx="6815668" cy="7804151"/>
          </a:xfrm>
        </p:spPr>
        <p:txBody>
          <a:bodyPr/>
          <a:lstStyle>
            <a:lvl1pPr>
              <a:defRPr sz="5689"/>
            </a:lvl1pPr>
            <a:lvl2pPr>
              <a:defRPr sz="4978"/>
            </a:lvl2pPr>
            <a:lvl3pPr>
              <a:defRPr sz="4267"/>
            </a:lvl3pPr>
            <a:lvl4pPr>
              <a:defRPr sz="3556"/>
            </a:lvl4pPr>
            <a:lvl5pPr>
              <a:defRPr sz="3556"/>
            </a:lvl5pPr>
            <a:lvl6pPr>
              <a:defRPr sz="3556"/>
            </a:lvl6pPr>
            <a:lvl7pPr>
              <a:defRPr sz="3556"/>
            </a:lvl7pPr>
            <a:lvl8pPr>
              <a:defRPr sz="3556"/>
            </a:lvl8pPr>
            <a:lvl9pPr>
              <a:defRPr sz="3556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913468"/>
            <a:ext cx="4011084" cy="6254751"/>
          </a:xfrm>
        </p:spPr>
        <p:txBody>
          <a:bodyPr/>
          <a:lstStyle>
            <a:lvl1pPr marL="0" indent="0">
              <a:buNone/>
              <a:defRPr sz="2489"/>
            </a:lvl1pPr>
            <a:lvl2pPr marL="812810" indent="0">
              <a:buNone/>
              <a:defRPr sz="2133"/>
            </a:lvl2pPr>
            <a:lvl3pPr marL="1625620" indent="0">
              <a:buNone/>
              <a:defRPr sz="1778"/>
            </a:lvl3pPr>
            <a:lvl4pPr marL="2438430" indent="0">
              <a:buNone/>
              <a:defRPr sz="1600"/>
            </a:lvl4pPr>
            <a:lvl5pPr marL="3251241" indent="0">
              <a:buNone/>
              <a:defRPr sz="1600"/>
            </a:lvl5pPr>
            <a:lvl6pPr marL="4064051" indent="0">
              <a:buNone/>
              <a:defRPr sz="1600"/>
            </a:lvl6pPr>
            <a:lvl7pPr marL="4876861" indent="0">
              <a:buNone/>
              <a:defRPr sz="1600"/>
            </a:lvl7pPr>
            <a:lvl8pPr marL="5689671" indent="0">
              <a:buNone/>
              <a:defRPr sz="1600"/>
            </a:lvl8pPr>
            <a:lvl9pPr marL="6502481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03329-9483-4E23-A736-852497D82170}" type="datetimeFigureOut">
              <a:rPr lang="ru-RU" smtClean="0"/>
              <a:pPr/>
              <a:t>26.11.2025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27E03-2400-47F1-BC1B-D21B69393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6400801"/>
            <a:ext cx="7315200" cy="755651"/>
          </a:xfrm>
        </p:spPr>
        <p:txBody>
          <a:bodyPr anchor="b"/>
          <a:lstStyle>
            <a:lvl1pPr algn="l">
              <a:defRPr sz="3556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817033"/>
            <a:ext cx="7315200" cy="5486400"/>
          </a:xfrm>
        </p:spPr>
        <p:txBody>
          <a:bodyPr/>
          <a:lstStyle>
            <a:lvl1pPr marL="0" indent="0">
              <a:buNone/>
              <a:defRPr sz="5689"/>
            </a:lvl1pPr>
            <a:lvl2pPr marL="812810" indent="0">
              <a:buNone/>
              <a:defRPr sz="4978"/>
            </a:lvl2pPr>
            <a:lvl3pPr marL="1625620" indent="0">
              <a:buNone/>
              <a:defRPr sz="4267"/>
            </a:lvl3pPr>
            <a:lvl4pPr marL="2438430" indent="0">
              <a:buNone/>
              <a:defRPr sz="3556"/>
            </a:lvl4pPr>
            <a:lvl5pPr marL="3251241" indent="0">
              <a:buNone/>
              <a:defRPr sz="3556"/>
            </a:lvl5pPr>
            <a:lvl6pPr marL="4064051" indent="0">
              <a:buNone/>
              <a:defRPr sz="3556"/>
            </a:lvl6pPr>
            <a:lvl7pPr marL="4876861" indent="0">
              <a:buNone/>
              <a:defRPr sz="3556"/>
            </a:lvl7pPr>
            <a:lvl8pPr marL="5689671" indent="0">
              <a:buNone/>
              <a:defRPr sz="3556"/>
            </a:lvl8pPr>
            <a:lvl9pPr marL="6502481" indent="0">
              <a:buNone/>
              <a:defRPr sz="3556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7156452"/>
            <a:ext cx="7315200" cy="1073149"/>
          </a:xfrm>
        </p:spPr>
        <p:txBody>
          <a:bodyPr/>
          <a:lstStyle>
            <a:lvl1pPr marL="0" indent="0">
              <a:buNone/>
              <a:defRPr sz="2489"/>
            </a:lvl1pPr>
            <a:lvl2pPr marL="812810" indent="0">
              <a:buNone/>
              <a:defRPr sz="2133"/>
            </a:lvl2pPr>
            <a:lvl3pPr marL="1625620" indent="0">
              <a:buNone/>
              <a:defRPr sz="1778"/>
            </a:lvl3pPr>
            <a:lvl4pPr marL="2438430" indent="0">
              <a:buNone/>
              <a:defRPr sz="1600"/>
            </a:lvl4pPr>
            <a:lvl5pPr marL="3251241" indent="0">
              <a:buNone/>
              <a:defRPr sz="1600"/>
            </a:lvl5pPr>
            <a:lvl6pPr marL="4064051" indent="0">
              <a:buNone/>
              <a:defRPr sz="1600"/>
            </a:lvl6pPr>
            <a:lvl7pPr marL="4876861" indent="0">
              <a:buNone/>
              <a:defRPr sz="1600"/>
            </a:lvl7pPr>
            <a:lvl8pPr marL="5689671" indent="0">
              <a:buNone/>
              <a:defRPr sz="1600"/>
            </a:lvl8pPr>
            <a:lvl9pPr marL="6502481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03329-9483-4E23-A736-852497D82170}" type="datetimeFigureOut">
              <a:rPr lang="ru-RU" smtClean="0"/>
              <a:pPr/>
              <a:t>26.11.2025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27E03-2400-47F1-BC1B-D21B69393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66184"/>
            <a:ext cx="109728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2133602"/>
            <a:ext cx="109728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8475135"/>
            <a:ext cx="28448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403329-9483-4E23-A736-852497D82170}" type="datetimeFigureOut">
              <a:rPr lang="ru-RU" smtClean="0"/>
              <a:pPr/>
              <a:t>26.11.2025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8475135"/>
            <a:ext cx="38608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8475135"/>
            <a:ext cx="28448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27E03-2400-47F1-BC1B-D21B69393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625620" rtl="0" eaLnBrk="1" latinLnBrk="0" hangingPunct="1">
        <a:spcBef>
          <a:spcPct val="0"/>
        </a:spcBef>
        <a:buNone/>
        <a:defRPr sz="782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09608" indent="-609608" algn="l" defTabSz="1625620" rtl="0" eaLnBrk="1" latinLnBrk="0" hangingPunct="1">
        <a:spcBef>
          <a:spcPct val="20000"/>
        </a:spcBef>
        <a:buFont typeface="Arial" pitchFamily="34" charset="0"/>
        <a:buChar char="•"/>
        <a:defRPr sz="5689" kern="1200">
          <a:solidFill>
            <a:schemeClr val="tx1"/>
          </a:solidFill>
          <a:latin typeface="+mn-lt"/>
          <a:ea typeface="+mn-ea"/>
          <a:cs typeface="+mn-cs"/>
        </a:defRPr>
      </a:lvl1pPr>
      <a:lvl2pPr marL="1320817" indent="-508006" algn="l" defTabSz="1625620" rtl="0" eaLnBrk="1" latinLnBrk="0" hangingPunct="1">
        <a:spcBef>
          <a:spcPct val="20000"/>
        </a:spcBef>
        <a:buFont typeface="Arial" pitchFamily="34" charset="0"/>
        <a:buChar char="–"/>
        <a:defRPr sz="4978" kern="1200">
          <a:solidFill>
            <a:schemeClr val="tx1"/>
          </a:solidFill>
          <a:latin typeface="+mn-lt"/>
          <a:ea typeface="+mn-ea"/>
          <a:cs typeface="+mn-cs"/>
        </a:defRPr>
      </a:lvl2pPr>
      <a:lvl3pPr marL="2032025" indent="-406405" algn="l" defTabSz="162562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3pPr>
      <a:lvl4pPr marL="2844836" indent="-406405" algn="l" defTabSz="1625620" rtl="0" eaLnBrk="1" latinLnBrk="0" hangingPunct="1">
        <a:spcBef>
          <a:spcPct val="20000"/>
        </a:spcBef>
        <a:buFont typeface="Arial" pitchFamily="34" charset="0"/>
        <a:buChar char="–"/>
        <a:defRPr sz="3556" kern="1200">
          <a:solidFill>
            <a:schemeClr val="tx1"/>
          </a:solidFill>
          <a:latin typeface="+mn-lt"/>
          <a:ea typeface="+mn-ea"/>
          <a:cs typeface="+mn-cs"/>
        </a:defRPr>
      </a:lvl4pPr>
      <a:lvl5pPr marL="3657646" indent="-406405" algn="l" defTabSz="1625620" rtl="0" eaLnBrk="1" latinLnBrk="0" hangingPunct="1">
        <a:spcBef>
          <a:spcPct val="20000"/>
        </a:spcBef>
        <a:buFont typeface="Arial" pitchFamily="34" charset="0"/>
        <a:buChar char="»"/>
        <a:defRPr sz="3556" kern="1200">
          <a:solidFill>
            <a:schemeClr val="tx1"/>
          </a:solidFill>
          <a:latin typeface="+mn-lt"/>
          <a:ea typeface="+mn-ea"/>
          <a:cs typeface="+mn-cs"/>
        </a:defRPr>
      </a:lvl5pPr>
      <a:lvl6pPr marL="4470456" indent="-406405" algn="l" defTabSz="1625620" rtl="0" eaLnBrk="1" latinLnBrk="0" hangingPunct="1">
        <a:spcBef>
          <a:spcPct val="20000"/>
        </a:spcBef>
        <a:buFont typeface="Arial" pitchFamily="34" charset="0"/>
        <a:buChar char="•"/>
        <a:defRPr sz="3556" kern="1200">
          <a:solidFill>
            <a:schemeClr val="tx1"/>
          </a:solidFill>
          <a:latin typeface="+mn-lt"/>
          <a:ea typeface="+mn-ea"/>
          <a:cs typeface="+mn-cs"/>
        </a:defRPr>
      </a:lvl6pPr>
      <a:lvl7pPr marL="5283266" indent="-406405" algn="l" defTabSz="1625620" rtl="0" eaLnBrk="1" latinLnBrk="0" hangingPunct="1">
        <a:spcBef>
          <a:spcPct val="20000"/>
        </a:spcBef>
        <a:buFont typeface="Arial" pitchFamily="34" charset="0"/>
        <a:buChar char="•"/>
        <a:defRPr sz="3556" kern="1200">
          <a:solidFill>
            <a:schemeClr val="tx1"/>
          </a:solidFill>
          <a:latin typeface="+mn-lt"/>
          <a:ea typeface="+mn-ea"/>
          <a:cs typeface="+mn-cs"/>
        </a:defRPr>
      </a:lvl7pPr>
      <a:lvl8pPr marL="6096076" indent="-406405" algn="l" defTabSz="1625620" rtl="0" eaLnBrk="1" latinLnBrk="0" hangingPunct="1">
        <a:spcBef>
          <a:spcPct val="20000"/>
        </a:spcBef>
        <a:buFont typeface="Arial" pitchFamily="34" charset="0"/>
        <a:buChar char="•"/>
        <a:defRPr sz="3556" kern="1200">
          <a:solidFill>
            <a:schemeClr val="tx1"/>
          </a:solidFill>
          <a:latin typeface="+mn-lt"/>
          <a:ea typeface="+mn-ea"/>
          <a:cs typeface="+mn-cs"/>
        </a:defRPr>
      </a:lvl8pPr>
      <a:lvl9pPr marL="6908886" indent="-406405" algn="l" defTabSz="1625620" rtl="0" eaLnBrk="1" latinLnBrk="0" hangingPunct="1">
        <a:spcBef>
          <a:spcPct val="20000"/>
        </a:spcBef>
        <a:buFont typeface="Arial" pitchFamily="34" charset="0"/>
        <a:buChar char="•"/>
        <a:defRPr sz="355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281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2562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3843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5124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6405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7686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68967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0248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054" cy="9144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9336" y="827584"/>
            <a:ext cx="119968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778" dirty="0" smtClean="0">
                <a:latin typeface="Arial Black" pitchFamily="34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+mj-lt"/>
              </a:rPr>
              <a:t>МУНИЦИПАЛЬНЫЙ ЭТАП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+mj-lt"/>
              </a:rPr>
              <a:t>XXXIV МЕЖДУНАРОДНЫХ РОЖДЕСТВЕНСКИХ ОБРАЗОВАТЕЛЬНЫХ ЧТЕНИЙ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+mj-lt"/>
              </a:rPr>
              <a:t>«ПРОСВЕЩЕНИЕ И НРАВСТВЕННОСТЬ: ФОРМИРОВАНИЕ ЛИЧНОСТИ ВЫЗОВЫ ВРЕМЕНИ»</a:t>
            </a:r>
            <a:endParaRPr lang="ru-RU" sz="24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3770" y="2987824"/>
            <a:ext cx="11161240" cy="193899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40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+mj-lt"/>
              </a:rPr>
              <a:t>ПРОБЛЕМА </a:t>
            </a:r>
            <a:r>
              <a:rPr lang="ru-RU" sz="40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+mj-lt"/>
              </a:rPr>
              <a:t>ПАТРИОТИЧЕСКОГО ВОСПИТАНИЯ ДЕТЕЙ ДОШКОЛЬНОГО ВОЗРАСТА </a:t>
            </a:r>
          </a:p>
          <a:p>
            <a:pPr algn="ctr"/>
            <a:r>
              <a:rPr lang="ru-RU" sz="40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+mj-lt"/>
              </a:rPr>
              <a:t>НА СОВРЕМЕННОМ ЭТАПЕ РАЗВИТИЯ </a:t>
            </a:r>
            <a:r>
              <a:rPr lang="ru-RU" sz="40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+mj-lt"/>
              </a:rPr>
              <a:t>ОБЩЕСТВА</a:t>
            </a:r>
            <a:endParaRPr lang="ru-RU" sz="4000" b="1" dirty="0" smtClean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87264" y="5220072"/>
            <a:ext cx="55407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Подготовил: 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Захарова Светлана Михайловна,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i="1" dirty="0">
                <a:solidFill>
                  <a:srgbClr val="002060"/>
                </a:solidFill>
              </a:rPr>
              <a:t>в</a:t>
            </a:r>
            <a:r>
              <a:rPr lang="ru-RU" sz="2400" b="1" i="1" dirty="0" smtClean="0">
                <a:solidFill>
                  <a:srgbClr val="002060"/>
                </a:solidFill>
              </a:rPr>
              <a:t>оспитатель Детского сада № 10</a:t>
            </a:r>
            <a:endParaRPr lang="ru-RU" sz="2400" b="1" dirty="0" smtClean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53777" y="8200739"/>
            <a:ext cx="41612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Каменск-Уральский </a:t>
            </a:r>
            <a:r>
              <a:rPr lang="ru-RU" sz="2400" b="1" dirty="0" smtClean="0">
                <a:solidFill>
                  <a:srgbClr val="002060"/>
                </a:solidFill>
              </a:rPr>
              <a:t>ГО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2025 год</a:t>
            </a:r>
            <a:endParaRPr lang="ru-RU" sz="24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144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79576" y="145439"/>
            <a:ext cx="9793088" cy="1600438"/>
          </a:xfrm>
          <a:prstGeom prst="round2DiagRect">
            <a:avLst/>
          </a:prstGeom>
          <a:solidFill>
            <a:srgbClr val="0070C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«НАЧИНАТЬ ВОСПИТЫВАТЬ У ДЕТЕЙ ПАТРИОТИЗМ НУЖНО 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С ДОШКОЛЬНОГО ВОЗРАСТА»</a:t>
            </a:r>
          </a:p>
          <a:p>
            <a:pPr algn="r"/>
            <a:r>
              <a:rPr lang="ru-RU" sz="3200" b="1" dirty="0" smtClean="0">
                <a:solidFill>
                  <a:schemeClr val="bg1"/>
                </a:solidFill>
                <a:latin typeface="+mj-lt"/>
              </a:rPr>
              <a:t>К.Д. Ушинский</a:t>
            </a:r>
            <a:endParaRPr lang="ru-RU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1209" y="6876256"/>
            <a:ext cx="11712624" cy="2077164"/>
          </a:xfrm>
          <a:prstGeom prst="round2DiagRect">
            <a:avLst/>
          </a:prstGeom>
          <a:solidFill>
            <a:srgbClr val="0070C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800" b="1"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ru-RU" dirty="0" smtClean="0"/>
              <a:t>«</a:t>
            </a:r>
            <a:r>
              <a:rPr lang="ru-RU" dirty="0" smtClean="0"/>
              <a:t>ДЕТСТВО – КАЖДОДНЕВНОЕ </a:t>
            </a:r>
            <a:r>
              <a:rPr lang="ru-RU" dirty="0" smtClean="0"/>
              <a:t>ОТКРЫТИЕ МИРА И ПОЭТОМУ НАДО СДЕЛАТЬ ТАК, ЧТОБ ОНО СТАЛО, ПРЕЖДЕ ВСЕГО, ПОЗНАНИЕМ ЧЕЛОВЕКА И ОТЕЧЕСТВА, ИХ КРАСОТЫ И </a:t>
            </a:r>
            <a:r>
              <a:rPr lang="ru-RU" dirty="0" smtClean="0"/>
              <a:t>ВЕЛИЧИЯ….»</a:t>
            </a:r>
            <a:endParaRPr lang="ru-RU" dirty="0" smtClean="0"/>
          </a:p>
          <a:p>
            <a:pPr algn="r"/>
            <a:r>
              <a:rPr lang="ru-RU" sz="3200" dirty="0" smtClean="0"/>
              <a:t>В.А</a:t>
            </a:r>
            <a:r>
              <a:rPr lang="ru-RU" sz="3200" dirty="0"/>
              <a:t>. Сухомлинский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46083" y="1953482"/>
            <a:ext cx="11899834" cy="1055608"/>
          </a:xfrm>
          <a:prstGeom prst="round2DiagRect">
            <a:avLst/>
          </a:prstGeom>
          <a:solidFill>
            <a:srgbClr val="3333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+mj-lt"/>
              </a:rPr>
              <a:t>НА СЕГОДНЯШНИЙ ДЕНЬ ПРОБЛЕМА ПАТРИОТИЗМА СТАНОВИТСЯ ВСЕ БОЛЕЕ АКТУАЛЬНОЙ ИЗ-ЗА ВЛИЯНИЯ ИНФОРМАЦИОННЫХ ТЕХНОЛОГИЙ</a:t>
            </a:r>
            <a:endParaRPr lang="ru-RU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31704" y="3108795"/>
            <a:ext cx="4704184" cy="646986"/>
          </a:xfrm>
          <a:prstGeom prst="round2Diag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+mj-lt"/>
              </a:rPr>
              <a:t>ОТСУТСТВИЕ ИНТЕРЕСА</a:t>
            </a:r>
            <a:endParaRPr lang="ru-RU" sz="3200" b="1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4503" y="5630068"/>
            <a:ext cx="11046036" cy="1055608"/>
          </a:xfrm>
          <a:prstGeom prst="round2Diag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+mj-lt"/>
              </a:rPr>
              <a:t>ДЕТИ НЕ ЗНАЮТ О РОДНОЙ СТРАНЕ, О ЕЕ ИСТОРИИ И КУЛЬТУРЕ, </a:t>
            </a:r>
          </a:p>
          <a:p>
            <a:pPr algn="ctr"/>
            <a:r>
              <a:rPr lang="ru-RU" sz="2800" b="1" dirty="0" smtClean="0">
                <a:latin typeface="+mj-lt"/>
              </a:rPr>
              <a:t>ЧТО ВЫЗЫВАЕТ РАВНОДУШИЕ И ИНДИВИДУАЛИЗМ</a:t>
            </a:r>
            <a:endParaRPr lang="ru-RU" sz="2800" b="1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2384" y="3912604"/>
            <a:ext cx="11046036" cy="1532334"/>
          </a:xfrm>
          <a:prstGeom prst="round2DiagRect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+mj-lt"/>
              </a:rPr>
              <a:t>ДЕТИ ВСЕ БОЛЬШЕ СТАНОВЯТСЯ ОРИЕНТИРОВАНЫ НА ЗАПАДНУЮ КУЛЬТУРУ И ТРАДИЦИИ, ПРЕДПОЧИТАЮТ ЗАРУБЕЖНЫЕ МУЛЬТФИЛЬМЫ, ТЕЛЕПЕРЕДАЧИ И ИГРЫ ОТЕЧЕСТВЕННЫМ</a:t>
            </a:r>
            <a:endParaRPr lang="ru-RU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6490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144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3477" y="6636837"/>
            <a:ext cx="11827826" cy="2213372"/>
          </a:xfrm>
          <a:prstGeom prst="round2DiagRect">
            <a:avLst/>
          </a:prstGeom>
          <a:solidFill>
            <a:srgbClr val="0070C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+mj-lt"/>
              </a:rPr>
              <a:t>«</a:t>
            </a:r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В ВАШЕЙ СЕМЬЕ И ПОД ВАШИМ РУКОВОДСТВОМ РАСТЕТ БУДУЩИЙ ГРАЖДАНИН. ВСЕ, ЧТО СОВЕРШАЕТСЯ В СТРАНЕ, ЧЕРЕЗ ВАШУ ДУШУ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И ВАШУ МЫСЛЬ ДОЛЖНО ПРИХОДИТЬ К </a:t>
            </a:r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ДЕТЯМ…»</a:t>
            </a:r>
            <a:endParaRPr lang="ru-RU" sz="2800" b="1" dirty="0" smtClean="0">
              <a:solidFill>
                <a:schemeClr val="bg1"/>
              </a:solidFill>
              <a:latin typeface="+mj-lt"/>
            </a:endParaRPr>
          </a:p>
          <a:p>
            <a:pPr algn="r"/>
            <a:r>
              <a:rPr lang="ru-RU" sz="3200" b="1" dirty="0" smtClean="0">
                <a:solidFill>
                  <a:schemeClr val="bg1"/>
                </a:solidFill>
                <a:latin typeface="+mj-lt"/>
              </a:rPr>
              <a:t>А</a:t>
            </a:r>
            <a:r>
              <a:rPr lang="ru-RU" sz="3200" b="1" dirty="0">
                <a:solidFill>
                  <a:schemeClr val="bg1"/>
                </a:solidFill>
                <a:latin typeface="+mj-lt"/>
              </a:rPr>
              <a:t>. С. Макаренко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07568" y="115077"/>
            <a:ext cx="9811602" cy="2077164"/>
          </a:xfrm>
          <a:prstGeom prst="round2DiagRect">
            <a:avLst/>
          </a:prstGeom>
          <a:solidFill>
            <a:srgbClr val="0070C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800" b="1"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ru-RU" dirty="0" smtClean="0"/>
              <a:t>«ЭТО ПРОЦЕСС ОСВОЕНИЯ НАСЛЕДИЯ ТРАДИЦИОННОЙ ОТЕЧЕСТВЕННОЙ КУЛЬТУРЫ, ФОРМИРОВАНИЕ ОТНОШЕНИЯ К СТРАНЕ И ГОСУДАРСТВУ, ГДЕ ЖИВЁТ </a:t>
            </a:r>
            <a:r>
              <a:rPr lang="ru-RU" dirty="0" smtClean="0"/>
              <a:t>ЧЕЛОВЕК…»</a:t>
            </a:r>
            <a:endParaRPr lang="ru-RU" sz="3200" dirty="0" smtClean="0"/>
          </a:p>
          <a:p>
            <a:pPr algn="r"/>
            <a:r>
              <a:rPr lang="ru-RU" sz="3200" dirty="0" smtClean="0"/>
              <a:t>Л</a:t>
            </a:r>
            <a:r>
              <a:rPr lang="ru-RU" sz="3200" dirty="0" smtClean="0"/>
              <a:t>. Е</a:t>
            </a:r>
            <a:r>
              <a:rPr lang="ru-RU" sz="3200" dirty="0" smtClean="0"/>
              <a:t>. Никонова</a:t>
            </a:r>
            <a:endParaRPr lang="ru-RU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286532" y="2511677"/>
            <a:ext cx="11550094" cy="1191816"/>
          </a:xfrm>
          <a:prstGeom prst="round2DiagRect">
            <a:avLst/>
          </a:prstGeom>
          <a:solidFill>
            <a:srgbClr val="00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+mj-lt"/>
              </a:rPr>
              <a:t>ПАТРИОТИЗМ НАЧИНАЕТСЯ В СЕМЬЕ, ГДЕ РОДИТЕЛИ ДОЛЖНЫ ЗНАКОМИТЬ ДЕТЕЙ С КУЛЬТУРОЙ И ИСТОРИЕЙ</a:t>
            </a:r>
            <a:endParaRPr lang="ru-RU" sz="3200" b="1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9376" y="4029427"/>
            <a:ext cx="11213234" cy="2281476"/>
          </a:xfrm>
          <a:prstGeom prst="round2DiagRect">
            <a:avLst/>
          </a:prstGeom>
          <a:solidFill>
            <a:srgbClr val="FF33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+mj-lt"/>
              </a:rPr>
              <a:t>МИР ВЗРОСЛЫХ И СВЕРСТНИКОВ, МИР КУЛЬТУРЫ ПРЕДСТАВЛЕНЫ ВО ВНУТРЕННЕМ МИРЕ РЕБЕНКА, </a:t>
            </a:r>
          </a:p>
          <a:p>
            <a:pPr algn="ctr"/>
            <a:r>
              <a:rPr lang="ru-RU" sz="3200" b="1" dirty="0" smtClean="0">
                <a:latin typeface="+mj-lt"/>
              </a:rPr>
              <a:t>КОТОРЫЙ ИНТЕНСИВНО РАЗВИВАЕТСЯ ПОД ВЛИЯНИЕМ РАЗНООБРАЗНЫХ ВИДОВ ДЕЯТЕЛЬНОСТИ</a:t>
            </a:r>
            <a:endParaRPr lang="ru-RU" sz="32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9174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144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63552" y="107504"/>
            <a:ext cx="10009112" cy="2145268"/>
          </a:xfrm>
          <a:prstGeom prst="round2DiagRect">
            <a:avLst/>
          </a:prstGeom>
          <a:solidFill>
            <a:srgbClr val="0070C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400" b="1"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ru-RU" dirty="0" smtClean="0"/>
              <a:t>«ПАТРИОТИЧЕСКОЕ </a:t>
            </a:r>
            <a:r>
              <a:rPr lang="ru-RU" dirty="0" smtClean="0"/>
              <a:t>ВОСПИТАНИЕ – ПРОЦЕСС </a:t>
            </a:r>
            <a:r>
              <a:rPr lang="ru-RU" dirty="0" smtClean="0"/>
              <a:t>ВЗАИМОДЕЙСТВИЯ ВОСПИТАТЕЛЕЙ И ВОСПИТАННИКОВ, НАПРАВЛЕННЫЙ НА РАЗВИТИЕ ПАТРИОТИЧЕСКИХ ЧУВСТВ, ФОРМИРОВАНИЕ ПАТРИОТИЧЕСКИХ УБЕЖДЕНИЙ И УСТОЙЧИВЫХ НОРМ ПАТРИОТИЧЕСКОГО </a:t>
            </a:r>
            <a:r>
              <a:rPr lang="ru-RU" dirty="0" smtClean="0"/>
              <a:t>ПОВЕДЕНИЯ…»</a:t>
            </a:r>
            <a:endParaRPr lang="ru-RU" dirty="0"/>
          </a:p>
          <a:p>
            <a:pPr algn="r"/>
            <a:r>
              <a:rPr lang="ru-RU" dirty="0"/>
              <a:t>Н.В. </a:t>
            </a:r>
            <a:r>
              <a:rPr lang="ru-RU" dirty="0" err="1"/>
              <a:t>Ипполитова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91344" y="6372200"/>
            <a:ext cx="11809312" cy="2553891"/>
          </a:xfrm>
          <a:prstGeom prst="round2DiagRect">
            <a:avLst/>
          </a:prstGeom>
          <a:solidFill>
            <a:srgbClr val="0070C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400" b="1"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ru-RU" dirty="0" smtClean="0"/>
              <a:t>«ПАТРИОТИЧЕСКОЕ ВОСПИТАНИЕ ДЕТЕЙ ДОШКОЛЬНОГО </a:t>
            </a:r>
            <a:r>
              <a:rPr lang="ru-RU" dirty="0" smtClean="0"/>
              <a:t>ВОЗРАСТА –                                              ЭТО </a:t>
            </a:r>
            <a:r>
              <a:rPr lang="ru-RU" dirty="0" smtClean="0"/>
              <a:t>ЦЕЛЕНАПРАВЛЕННЫЙ ПРОЦЕСС ПЕДАГОГИЧЕСКОГО ВОЗДЕЙСТВИЯ НА ЛИЧНОСТЬ РЕБЕНКА С ЦЕЛЬЮ ОБОГАЩЕНИЯ ЕГО ЗНАНИЙ О РОДИНЕ, ВОСПИТАНИЕ ПАТРИОТИЧЕСКИХ ЧУВСТВ, ФОРМИРОВАНИЕ УМЕНИЙ И НАВЫКОВ НРАВСТВЕННОГО ПОВЕДЕНИЯ, РАЗВИТИЕ ПОТРЕБНОСТИ В ДЕЯТЕЛЬНОСТИ НА ОБЩУЮ </a:t>
            </a:r>
            <a:r>
              <a:rPr lang="ru-RU" dirty="0" smtClean="0"/>
              <a:t>ПОЛЬЗУ…»</a:t>
            </a:r>
            <a:endParaRPr lang="ru-RU" dirty="0" smtClean="0"/>
          </a:p>
          <a:p>
            <a:pPr algn="r"/>
            <a:r>
              <a:rPr lang="ru-RU" dirty="0" smtClean="0"/>
              <a:t>С.А</a:t>
            </a:r>
            <a:r>
              <a:rPr lang="ru-RU" dirty="0"/>
              <a:t>. Козлова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631504" y="5364088"/>
            <a:ext cx="9470595" cy="919401"/>
          </a:xfrm>
          <a:prstGeom prst="round2DiagRect">
            <a:avLst/>
          </a:prstGeom>
          <a:solidFill>
            <a:srgbClr val="008000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latin typeface="+mj-lt"/>
              </a:rPr>
              <a:t>НЕОБХОДИМО СОЗДАТЬ УВЛЕКАТЕЛЬНЫЕ УСЛОВИЯ </a:t>
            </a:r>
          </a:p>
          <a:p>
            <a:pPr algn="ctr"/>
            <a:r>
              <a:rPr lang="ru-RU" sz="2400" b="1" i="1" dirty="0">
                <a:latin typeface="+mj-lt"/>
              </a:rPr>
              <a:t>ДЛЯ ФОРМИРОВАНИЯ ПАТРИОТИЧЕСКИХ ЧУВСТВ У ДЕТЕЙ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91344" y="4781302"/>
            <a:ext cx="11374851" cy="510778"/>
          </a:xfrm>
          <a:prstGeom prst="round2DiagRect">
            <a:avLst/>
          </a:prstGeom>
          <a:solidFill>
            <a:srgbClr val="FF000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+mj-lt"/>
              </a:rPr>
              <a:t>РАЗВИВАЮЩИЙ ХАРАКТЕР ОБУЧЕНИЯ, ОСНОВАННЫЙ НА ДЕТСКОЙ АКТИВНОСТИ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91344" y="2419752"/>
            <a:ext cx="4320480" cy="510778"/>
          </a:xfrm>
          <a:prstGeom prst="round2DiagRect">
            <a:avLst/>
          </a:prstGeom>
          <a:solidFill>
            <a:srgbClr val="FFC000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+mj-lt"/>
              </a:rPr>
              <a:t>«ПОЗИТИВНЫЙ ЦЕНТРИЗМ»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91344" y="2987824"/>
            <a:ext cx="9672736" cy="510778"/>
          </a:xfrm>
          <a:prstGeom prst="round2DiagRect">
            <a:avLst/>
          </a:prstGeom>
          <a:solidFill>
            <a:srgbClr val="FF00FF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+mj-lt"/>
              </a:rPr>
              <a:t>НЕПРЕРЫВНОСТЬ И ПРЕЕМСТВЕННОСТЬ ПЕДАГОГИЧЕСКОГО ПРОЦЕССА</a:t>
            </a:r>
            <a:endParaRPr lang="ru-RU" sz="2400" b="1" dirty="0"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03557" y="3563888"/>
            <a:ext cx="8040216" cy="510778"/>
          </a:xfrm>
          <a:prstGeom prst="round2Diag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+mj-lt"/>
              </a:rPr>
              <a:t>ДИФФЕРЕНЦИРОВАННЫЙ ПОДХОД К КАЖДОМУ РЕБЁНКУ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60265" y="4139952"/>
            <a:ext cx="8549906" cy="510778"/>
          </a:xfrm>
          <a:prstGeom prst="round2Diag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+mj-lt"/>
              </a:rPr>
              <a:t>РАЦИОНАЛЬНОЕ СОЧЕТАНИЕ РАЗНЫХ ВИДОВ ДЕЯТЕЛЬНОСТИ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027532" y="2416740"/>
            <a:ext cx="4479776" cy="510778"/>
          </a:xfrm>
          <a:prstGeom prst="round2Diag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+mj-lt"/>
              </a:rPr>
              <a:t>ДЕЯТЕЛЬНОСТНЫЙ</a:t>
            </a:r>
            <a:r>
              <a:rPr lang="ru-RU" sz="2400" b="1" dirty="0" smtClean="0"/>
              <a:t> ПОДХОД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0277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479</TotalTime>
  <Words>349</Words>
  <Application>Microsoft Office PowerPoint</Application>
  <PresentationFormat>Произвольный</PresentationFormat>
  <Paragraphs>40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Пользоатель</dc:creator>
  <cp:lastModifiedBy>HP</cp:lastModifiedBy>
  <cp:revision>70</cp:revision>
  <dcterms:created xsi:type="dcterms:W3CDTF">2023-11-05T12:47:40Z</dcterms:created>
  <dcterms:modified xsi:type="dcterms:W3CDTF">2025-11-26T11:12:51Z</dcterms:modified>
</cp:coreProperties>
</file>